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95" r:id="rId3"/>
    <p:sldId id="298" r:id="rId4"/>
    <p:sldId id="297" r:id="rId5"/>
    <p:sldId id="289" r:id="rId6"/>
    <p:sldId id="290" r:id="rId7"/>
    <p:sldId id="291" r:id="rId8"/>
    <p:sldId id="293" r:id="rId9"/>
    <p:sldId id="286" r:id="rId10"/>
    <p:sldId id="288" r:id="rId11"/>
    <p:sldId id="294"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0506" autoAdjust="0"/>
  </p:normalViewPr>
  <p:slideViewPr>
    <p:cSldViewPr>
      <p:cViewPr>
        <p:scale>
          <a:sx n="75" d="100"/>
          <a:sy n="75" d="100"/>
        </p:scale>
        <p:origin x="2178" y="438"/>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4\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fld id="{C4C9D91C-A7AE-43EB-B248-AF46F2AED4D3}" type="SERIESNAME">
                      <a:rPr lang="en-US" smtClean="0"/>
                      <a:pPr/>
                      <a:t>[SERIES NAME]</a:t>
                    </a:fld>
                    <a:r>
                      <a:rPr lang="en-US"/>
                      <a:t>*</a:t>
                    </a:r>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F-8090-479E-BF1A-EA59472E2D6D}"/>
                </c:ext>
                <c:ext xmlns:c15="http://schemas.microsoft.com/office/drawing/2012/chart" uri="{CE6537A1-D6FC-4f65-9D91-7224C49458BB}">
                  <c15:layout/>
                  <c15:dlblFieldTable/>
                  <c15:showDataLabelsRange val="0"/>
                </c:ext>
              </c:extLst>
            </c:dLbl>
            <c:dLbl>
              <c:idx val="1"/>
              <c:delete val="1"/>
              <c:extLst xmlns:c16r2="http://schemas.microsoft.com/office/drawing/2015/06/chart">
                <c:ext xmlns:c16="http://schemas.microsoft.com/office/drawing/2014/chart" uri="{C3380CC4-5D6E-409C-BE32-E72D297353CC}">
                  <c16:uniqueId val="{00000000-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1-8090-479E-BF1A-EA59472E2D6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fld id="{90CCD8B5-1B2F-4620-AA9D-165B7643FA34}"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2-8090-479E-BF1A-EA59472E2D6D}"/>
                </c:ext>
                <c:ext xmlns:c15="http://schemas.microsoft.com/office/drawing/2012/chart" uri="{CE6537A1-D6FC-4f65-9D91-7224C49458BB}">
                  <c15:layout/>
                  <c15:dlblFieldTable/>
                  <c15:showDataLabelsRange val="0"/>
                </c:ext>
              </c:extLst>
            </c:dLbl>
            <c:dLbl>
              <c:idx val="1"/>
              <c:delete val="1"/>
              <c:extLst xmlns:c16r2="http://schemas.microsoft.com/office/drawing/2015/06/chart">
                <c:ext xmlns:c16="http://schemas.microsoft.com/office/drawing/2014/chart" uri="{C3380CC4-5D6E-409C-BE32-E72D297353CC}">
                  <c16:uniqueId val="{00000003-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4-8090-479E-BF1A-EA59472E2D6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5-8090-479E-BF1A-EA59472E2D6D}"/>
                </c:ext>
                <c:ext xmlns:c15="http://schemas.microsoft.com/office/drawing/2012/chart" uri="{CE6537A1-D6FC-4f65-9D91-7224C49458BB}"/>
              </c:extLst>
            </c:dLbl>
            <c:dLbl>
              <c:idx val="1"/>
              <c:layout>
                <c:manualLayout>
                  <c:x val="-0.39961293936693981"/>
                  <c:y val="-5.2602134675647054E-2"/>
                </c:manualLayout>
              </c:layout>
              <c:tx>
                <c:rich>
                  <a:bodyPr/>
                  <a:lstStyle/>
                  <a:p>
                    <a:fld id="{55CA6244-06BB-467A-BBD0-1230BABDEC5A}"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6-8090-479E-BF1A-EA59472E2D6D}"/>
                </c:ext>
                <c:ext xmlns:c15="http://schemas.microsoft.com/office/drawing/2012/chart" uri="{CE6537A1-D6FC-4f65-9D91-7224C49458BB}">
                  <c15:layout/>
                  <c15:dlblFieldTable/>
                  <c15:showDataLabelsRange val="0"/>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7-8090-479E-BF1A-EA59472E2D6D}"/>
            </c:ext>
          </c:extLst>
        </c:ser>
        <c:ser>
          <c:idx val="7"/>
          <c:order val="3"/>
          <c:tx>
            <c:strRef>
              <c:f>Sheet1!$A$14</c:f>
              <c:strCache>
                <c:ptCount val="1"/>
                <c:pt idx="0">
                  <c:v>   Deployment</c:v>
                </c:pt>
              </c:strCache>
            </c:strRef>
          </c:tx>
          <c:spPr>
            <a:ln w="50800">
              <a:solidFill>
                <a:srgbClr val="7030A0"/>
              </a:solidFill>
            </a:ln>
          </c:spPr>
          <c:marker>
            <c:symbol val="none"/>
          </c:marker>
          <c:dLbls>
            <c:dLbl>
              <c:idx val="0"/>
              <c:layout>
                <c:manualLayout>
                  <c:x val="-4.2797484950995716E-2"/>
                  <c:y val="-3.8626457641849819E-2"/>
                </c:manualLayout>
              </c:layout>
              <c:tx>
                <c:rich>
                  <a:bodyPr/>
                  <a:lstStyle/>
                  <a:p>
                    <a:fld id="{2B90158A-C81A-4E6D-9E99-F96447E96911}"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8-8090-479E-BF1A-EA59472E2D6D}"/>
                </c:ext>
                <c:ext xmlns:c15="http://schemas.microsoft.com/office/drawing/2012/chart" uri="{CE6537A1-D6FC-4f65-9D91-7224C49458BB}">
                  <c15:layout/>
                  <c15:dlblFieldTable/>
                  <c15:showDataLabelsRange val="0"/>
                </c:ext>
              </c:extLst>
            </c:dLbl>
            <c:dLbl>
              <c:idx val="1"/>
              <c:delete val="1"/>
              <c:extLst xmlns:c16r2="http://schemas.microsoft.com/office/drawing/2015/06/chart">
                <c:ext xmlns:c16="http://schemas.microsoft.com/office/drawing/2014/chart" uri="{C3380CC4-5D6E-409C-BE32-E72D297353CC}">
                  <c16:uniqueId val="{00000009-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A-8090-479E-BF1A-EA59472E2D6D}"/>
            </c:ext>
          </c:extLst>
        </c:ser>
        <c:ser>
          <c:idx val="8"/>
          <c:order val="4"/>
          <c:tx>
            <c:strRef>
              <c:f>Sheet1!$A$15</c:f>
              <c:strCache>
                <c:ptCount val="1"/>
                <c:pt idx="0">
                  <c:v>   Post Implementation Review</c:v>
                </c:pt>
              </c:strCache>
            </c:strRef>
          </c:tx>
          <c:spPr>
            <a:ln w="50800">
              <a:solidFill>
                <a:srgbClr val="7030A0"/>
              </a:solidFill>
            </a:ln>
          </c:spPr>
          <c:marker>
            <c:symbol val="none"/>
          </c:marker>
          <c:dLbls>
            <c:dLbl>
              <c:idx val="0"/>
              <c:delete val="1"/>
              <c:extLst xmlns:c16r2="http://schemas.microsoft.com/office/drawing/2015/06/chart">
                <c:ext xmlns:c16="http://schemas.microsoft.com/office/drawing/2014/chart" uri="{C3380CC4-5D6E-409C-BE32-E72D297353CC}">
                  <c16:uniqueId val="{0000000B-8090-479E-BF1A-EA59472E2D6D}"/>
                </c:ext>
                <c:ext xmlns:c15="http://schemas.microsoft.com/office/drawing/2012/chart" uri="{CE6537A1-D6FC-4f65-9D91-7224C49458BB}"/>
              </c:extLst>
            </c:dLbl>
            <c:dLbl>
              <c:idx val="1"/>
              <c:layout/>
              <c:tx>
                <c:rich>
                  <a:bodyPr/>
                  <a:lstStyle/>
                  <a:p>
                    <a:fld id="{40D7815C-5310-4710-B0DE-B3197E4F9A47}" type="SERIESNAME">
                      <a:rPr lang="en-US" smtClean="0"/>
                      <a:pPr/>
                      <a:t>[SERIES NAME]</a:t>
                    </a:fld>
                    <a:r>
                      <a:rPr lang="en-US"/>
                      <a:t>*</a:t>
                    </a:r>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20-8090-479E-BF1A-EA59472E2D6D}"/>
                </c:ext>
                <c:ext xmlns:c15="http://schemas.microsoft.com/office/drawing/2012/chart" uri="{CE6537A1-D6FC-4f65-9D91-7224C49458BB}">
                  <c15:layout/>
                  <c15:dlblFieldTable/>
                  <c15:showDataLabelsRange val="0"/>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C-8090-479E-BF1A-EA59472E2D6D}"/>
            </c:ext>
          </c:extLst>
        </c:ser>
        <c:ser>
          <c:idx val="9"/>
          <c:order val="5"/>
          <c:tx>
            <c:strRef>
              <c:f>Sheet1!$A$16</c:f>
              <c:strCache>
                <c:ptCount val="1"/>
                <c:pt idx="0">
                  <c:v>   Project Due</c:v>
                </c:pt>
              </c:strCache>
            </c:strRef>
          </c:tx>
          <c:spPr>
            <a:ln>
              <a:noFill/>
            </a:ln>
          </c:spPr>
          <c:marker>
            <c:symbol val="diamond"/>
            <c:size val="9"/>
            <c:spPr>
              <a:solidFill>
                <a:srgbClr val="002060"/>
              </a:solidFill>
            </c:spPr>
          </c:marker>
          <c:dLbls>
            <c:dLbl>
              <c:idx val="0"/>
              <c:layout>
                <c:manualLayout>
                  <c:x val="-6.3857036269730424E-2"/>
                  <c:y val="4.354281105165880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D-8090-479E-BF1A-EA59472E2D6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E-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F-8090-479E-BF1A-EA59472E2D6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0-8090-479E-BF1A-EA59472E2D6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1-8090-479E-BF1A-EA59472E2D6D}"/>
                </c:ext>
                <c:ext xmlns:c15="http://schemas.microsoft.com/office/drawing/2012/chart" uri="{CE6537A1-D6FC-4f65-9D91-7224C49458BB}"/>
              </c:extLst>
            </c:dLbl>
            <c:dLbl>
              <c:idx val="1"/>
              <c:layout>
                <c:manualLayout>
                  <c:x val="-8.7960072148295168E-2"/>
                  <c:y val="4.902076229789271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8090-479E-BF1A-EA59472E2D6D}"/>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3-8090-479E-BF1A-EA59472E2D6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42481</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4-8090-479E-BF1A-EA59472E2D6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fld id="{61FA6130-CCBD-4C1C-9A96-97848B3DA8B7}"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5-8090-479E-BF1A-EA59472E2D6D}"/>
                </c:ext>
                <c:ext xmlns:c15="http://schemas.microsoft.com/office/drawing/2012/chart" uri="{CE6537A1-D6FC-4f65-9D91-7224C49458BB}">
                  <c15:layout/>
                  <c15:dlblFieldTable/>
                  <c15:showDataLabelsRange val="0"/>
                </c:ext>
              </c:extLst>
            </c:dLbl>
            <c:dLbl>
              <c:idx val="1"/>
              <c:delete val="1"/>
              <c:extLst xmlns:c16r2="http://schemas.microsoft.com/office/drawing/2015/06/chart">
                <c:ext xmlns:c16="http://schemas.microsoft.com/office/drawing/2014/chart" uri="{C3380CC4-5D6E-409C-BE32-E72D297353CC}">
                  <c16:uniqueId val="{00000016-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7-8090-479E-BF1A-EA59472E2D6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8-8090-479E-BF1A-EA59472E2D6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9-8090-479E-BF1A-EA59472E2D6D}"/>
                </c:ext>
                <c:ext xmlns:c15="http://schemas.microsoft.com/office/drawing/2012/chart" uri="{CE6537A1-D6FC-4f65-9D91-7224C49458BB}"/>
              </c:extLst>
            </c:dLbl>
            <c:dLbl>
              <c:idx val="1"/>
              <c:layout>
                <c:manualLayout>
                  <c:x val="-0.12108635339625785"/>
                  <c:y val="5.6847546891478334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A-8090-479E-BF1A-EA59472E2D6D}"/>
                </c:ext>
                <c:ext xmlns:c15="http://schemas.microsoft.com/office/drawing/2012/chart" uri="{CE6537A1-D6FC-4f65-9D91-7224C49458BB}">
                  <c15:layout/>
                </c:ext>
              </c:extLst>
            </c:dLbl>
            <c:spPr>
              <a:noFill/>
              <a:ln>
                <a:noFill/>
              </a:ln>
              <a:effectLst/>
            </c:spPr>
            <c:dLblPos val="b"/>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B-8090-479E-BF1A-EA59472E2D6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C-8090-479E-BF1A-EA59472E2D6D}"/>
                </c:ext>
                <c:ext xmlns:c15="http://schemas.microsoft.com/office/drawing/2012/chart" uri="{CE6537A1-D6FC-4f65-9D91-7224C49458BB}"/>
              </c:extLst>
            </c:dLbl>
            <c:spPr>
              <a:noFill/>
              <a:ln>
                <a:noFill/>
              </a:ln>
              <a:effectLst/>
            </c:spPr>
            <c:dLblPos val="b"/>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E-8090-479E-BF1A-EA59472E2D6D}"/>
            </c:ext>
          </c:extLst>
        </c:ser>
        <c:dLbls>
          <c:dLblPos val="t"/>
          <c:showLegendKey val="0"/>
          <c:showVal val="1"/>
          <c:showCatName val="0"/>
          <c:showSerName val="0"/>
          <c:showPercent val="0"/>
          <c:showBubbleSize val="0"/>
        </c:dLbls>
        <c:axId val="1869091728"/>
        <c:axId val="1869090640"/>
      </c:scatterChart>
      <c:valAx>
        <c:axId val="186909172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869090640"/>
        <c:crosses val="autoZero"/>
        <c:crossBetween val="midCat"/>
      </c:valAx>
      <c:valAx>
        <c:axId val="1869090640"/>
        <c:scaling>
          <c:orientation val="minMax"/>
        </c:scaling>
        <c:delete val="1"/>
        <c:axPos val="l"/>
        <c:majorGridlines>
          <c:spPr>
            <a:ln>
              <a:noFill/>
            </a:ln>
          </c:spPr>
        </c:majorGridlines>
        <c:numFmt formatCode="0.00" sourceLinked="1"/>
        <c:majorTickMark val="out"/>
        <c:minorTickMark val="none"/>
        <c:tickLblPos val="nextTo"/>
        <c:crossAx val="186909172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4/27/2016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22268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(NOTE:</a:t>
            </a:r>
            <a:r>
              <a:rPr lang="en-US" sz="1200" i="1" kern="1200" baseline="0" dirty="0" smtClean="0">
                <a:solidFill>
                  <a:schemeClr val="tx1"/>
                </a:solidFill>
                <a:effectLst/>
                <a:latin typeface="+mn-lt"/>
                <a:ea typeface="+mn-ea"/>
                <a:cs typeface="+mn-cs"/>
              </a:rPr>
              <a:t> the formula and example are behind </a:t>
            </a:r>
            <a:r>
              <a:rPr lang="en-US" sz="1200" i="1" kern="1200" baseline="0" smtClean="0">
                <a:solidFill>
                  <a:schemeClr val="tx1"/>
                </a:solidFill>
                <a:effectLst/>
                <a:latin typeface="+mn-lt"/>
                <a:ea typeface="+mn-ea"/>
                <a:cs typeface="+mn-cs"/>
              </a:rPr>
              <a:t>the screenshot, </a:t>
            </a:r>
            <a:r>
              <a:rPr lang="en-US" sz="1200" i="1" kern="1200" baseline="0" dirty="0" smtClean="0">
                <a:solidFill>
                  <a:schemeClr val="tx1"/>
                </a:solidFill>
                <a:effectLst/>
                <a:latin typeface="+mn-lt"/>
                <a:ea typeface="+mn-ea"/>
                <a:cs typeface="+mn-cs"/>
              </a:rPr>
              <a:t>which disappears after a few seconds)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4/27/2016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4/27/2016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github.gatech.edu/sganas3/FHIRed_Up" TargetMode="External"/><Relationship Id="rId5" Type="http://schemas.openxmlformats.org/officeDocument/2006/relationships/hyperlink" Target="https://focus-appliance-122323.appspot.com/login" TargetMode="Externa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5"/>
            </a:endParaRPr>
          </a:p>
          <a:p>
            <a:pPr lvl="1"/>
            <a:r>
              <a:rPr lang="en-US" dirty="0">
                <a:hlinkClick r:id="rId5"/>
              </a:rPr>
              <a:t>https://focus-appliance-122323.appspot.com/login</a:t>
            </a:r>
            <a:endParaRPr lang="en-US" dirty="0"/>
          </a:p>
          <a:p>
            <a:pPr lvl="1"/>
            <a:r>
              <a:rPr lang="en-US" dirty="0"/>
              <a:t>Login:  </a:t>
            </a:r>
            <a:r>
              <a:rPr lang="en-US" dirty="0" err="1"/>
              <a:t>FHIRedUp</a:t>
            </a:r>
            <a:endParaRPr lang="en-US" dirty="0"/>
          </a:p>
          <a:p>
            <a:pPr lvl="1"/>
            <a:r>
              <a:rPr lang="en-US" dirty="0"/>
              <a:t>Password:  </a:t>
            </a:r>
            <a:r>
              <a:rPr lang="en-US" dirty="0" smtClean="0"/>
              <a:t>PjV7kGTD</a:t>
            </a:r>
          </a:p>
          <a:p>
            <a:pPr lvl="1"/>
            <a:endParaRPr lang="en-US" dirty="0"/>
          </a:p>
          <a:p>
            <a:pPr lvl="1"/>
            <a:r>
              <a:rPr lang="en-US" dirty="0" err="1" smtClean="0"/>
              <a:t>Git</a:t>
            </a:r>
            <a:r>
              <a:rPr lang="en-US" dirty="0"/>
              <a:t> Repository:  </a:t>
            </a:r>
            <a:r>
              <a:rPr lang="en-US" dirty="0">
                <a:hlinkClick r:id="rId6"/>
              </a:rPr>
              <a:t>https://</a:t>
            </a:r>
            <a:r>
              <a:rPr lang="en-US" dirty="0" smtClean="0">
                <a:hlinkClick r:id="rId6"/>
              </a:rPr>
              <a:t>github.gatech.edu/sganas3/FHIRed_Up</a:t>
            </a:r>
            <a:endParaRPr lang="en-US" dirty="0" smtClean="0"/>
          </a:p>
          <a:p>
            <a:pPr lvl="1"/>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165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4861"/>
    </mc:Choice>
    <mc:Fallback xmlns="">
      <p:transition advTm="14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Post-Mortem</a:t>
            </a:r>
          </a:p>
        </p:txBody>
      </p:sp>
      <p:sp>
        <p:nvSpPr>
          <p:cNvPr id="3" name="Content Placeholder 2"/>
          <p:cNvSpPr>
            <a:spLocks noGrp="1"/>
          </p:cNvSpPr>
          <p:nvPr>
            <p:ph sz="quarter" idx="1"/>
          </p:nvPr>
        </p:nvSpPr>
        <p:spPr>
          <a:xfrm>
            <a:off x="914400" y="1206500"/>
            <a:ext cx="7772400" cy="4241800"/>
          </a:xfrm>
        </p:spPr>
        <p:txBody>
          <a:bodyPr/>
          <a:lstStyle/>
          <a:p>
            <a:r>
              <a:rPr lang="en-US" dirty="0" smtClean="0"/>
              <a:t>A very successful project.</a:t>
            </a:r>
          </a:p>
          <a:p>
            <a:r>
              <a:rPr lang="en-US" dirty="0" smtClean="0"/>
              <a:t>GitHub and online meetings made collaboration very easy and effective.</a:t>
            </a:r>
          </a:p>
          <a:p>
            <a:r>
              <a:rPr lang="en-US" dirty="0" smtClean="0"/>
              <a:t>There is room for future improvements, such as:</a:t>
            </a:r>
          </a:p>
          <a:p>
            <a:pPr lvl="1"/>
            <a:r>
              <a:rPr lang="en-US" dirty="0" smtClean="0"/>
              <a:t>Adding a report to list all patients with high “candidate” risk scores. </a:t>
            </a:r>
          </a:p>
          <a:p>
            <a:pPr lvl="1"/>
            <a:r>
              <a:rPr lang="en-US" dirty="0" smtClean="0"/>
              <a:t>Allowing users to update the graphs by selecting individual candidate HCCs (instead of forcing users to select them all).</a:t>
            </a:r>
          </a:p>
          <a:p>
            <a:pPr lvl="1"/>
            <a:r>
              <a:rPr lang="en-US" dirty="0" smtClean="0"/>
              <a:t>Securing the data using role-based </a:t>
            </a:r>
            <a:r>
              <a:rPr lang="en-US" dirty="0"/>
              <a:t>access </a:t>
            </a:r>
            <a:r>
              <a:rPr lang="en-US" dirty="0" smtClean="0"/>
              <a:t>control</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602395304"/>
      </p:ext>
    </p:extLst>
  </p:cSld>
  <p:clrMapOvr>
    <a:masterClrMapping/>
  </p:clrMapOvr>
  <mc:AlternateContent xmlns:mc="http://schemas.openxmlformats.org/markup-compatibility/2006" xmlns:p14="http://schemas.microsoft.com/office/powerpoint/2010/main">
    <mc:Choice Requires="p14">
      <p:transition spd="slow" p14:dur="2000" advTm="24381"/>
    </mc:Choice>
    <mc:Fallback xmlns="">
      <p:transition spd="slow" advTm="24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74218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05840" y="457200"/>
            <a:ext cx="7338060" cy="548640"/>
          </a:xfrm>
          <a:prstGeom prst="rect">
            <a:avLst/>
          </a:prstGeom>
          <a:solidFill>
            <a:schemeClr val="bg1"/>
          </a:solidFill>
        </p:spPr>
        <p:txBody>
          <a:bodyPr bIns="82296"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40" dirty="0"/>
              <a:t>Updated Gantt Chart</a:t>
            </a:r>
          </a:p>
        </p:txBody>
      </p:sp>
      <p:graphicFrame>
        <p:nvGraphicFramePr>
          <p:cNvPr id="3" name="Chart 2"/>
          <p:cNvGraphicFramePr>
            <a:graphicFrameLocks/>
          </p:cNvGraphicFramePr>
          <p:nvPr>
            <p:extLst/>
          </p:nvPr>
        </p:nvGraphicFramePr>
        <p:xfrm>
          <a:off x="860071" y="594360"/>
          <a:ext cx="7454646" cy="4173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594360" y="4738771"/>
            <a:ext cx="8092440" cy="757130"/>
          </a:xfrm>
          <a:prstGeom prst="rect">
            <a:avLst/>
          </a:prstGeom>
          <a:noFill/>
        </p:spPr>
        <p:txBody>
          <a:bodyPr wrap="square" rtlCol="0">
            <a:spAutoFit/>
          </a:bodyPr>
          <a:lstStyle/>
          <a:p>
            <a:r>
              <a:rPr lang="en-US" sz="1440" dirty="0">
                <a:latin typeface="+mj-lt"/>
              </a:rPr>
              <a:t>*  All team members involved 	† - Developers and testers involved      ‡ - Business Analysts involved</a:t>
            </a:r>
          </a:p>
          <a:p>
            <a:pPr algn="ctr"/>
            <a:r>
              <a:rPr lang="en-US" sz="1440" dirty="0">
                <a:latin typeface="+mj-lt"/>
              </a:rPr>
              <a:t>All items are complete.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568696"/>
            <a:ext cx="548640" cy="548640"/>
          </a:xfrm>
          <a:prstGeom prst="rect">
            <a:avLst/>
          </a:prstGeom>
        </p:spPr>
      </p:pic>
    </p:spTree>
    <p:extLst>
      <p:ext uri="{BB962C8B-B14F-4D97-AF65-F5344CB8AC3E}">
        <p14:creationId xmlns:p14="http://schemas.microsoft.com/office/powerpoint/2010/main" val="2927717847"/>
      </p:ext>
    </p:extLst>
  </p:cSld>
  <p:clrMapOvr>
    <a:masterClrMapping/>
  </p:clrMapOvr>
  <mc:AlternateContent xmlns:mc="http://schemas.openxmlformats.org/markup-compatibility/2006" xmlns:p14="http://schemas.microsoft.com/office/powerpoint/2010/main">
    <mc:Choice Requires="p14">
      <p:transition p14:dur="250" advTm="12101"/>
    </mc:Choice>
    <mc:Fallback xmlns="">
      <p:transition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09">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a:xfrm>
                <a:off x="914400" y="1206500"/>
                <a:ext cx="7772400" cy="4013200"/>
              </a:xfrm>
            </p:spPr>
            <p:txBody>
              <a:bodyPr>
                <a:normAutofit fontScale="92500" lnSpcReduction="20000"/>
              </a:bodyPr>
              <a:lstStyle/>
              <a:p>
                <a:pPr marL="0" indent="0">
                  <a:buNone/>
                </a:pPr>
                <a:endParaRPr lang="en-US" sz="1800" b="1" dirty="0" smtClean="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lvl="1"/>
                <a:endParaRPr lang="en-US" sz="1600" dirty="0" smtClean="0"/>
              </a:p>
              <a:p>
                <a:pPr lvl="1"/>
                <a:r>
                  <a:rPr lang="en-US" sz="1600" dirty="0" smtClean="0"/>
                  <a:t>The patient’s </a:t>
                </a:r>
                <a:r>
                  <a:rPr lang="en-US" sz="1600" dirty="0"/>
                  <a:t>current risk score is 70% less then what it would be if </a:t>
                </a:r>
                <a:r>
                  <a:rPr lang="en-US" sz="1600" dirty="0" smtClean="0"/>
                  <a:t>their </a:t>
                </a:r>
                <a:r>
                  <a:rPr lang="en-US" sz="1600" dirty="0"/>
                  <a:t>candidate HCCs where included.</a:t>
                </a:r>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471"/>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pic>
        <p:nvPicPr>
          <p:cNvPr id="6" name="Picture 5"/>
          <p:cNvPicPr>
            <a:picLocks noChangeAspect="1"/>
          </p:cNvPicPr>
          <p:nvPr/>
        </p:nvPicPr>
        <p:blipFill>
          <a:blip r:embed="rId8"/>
          <a:stretch>
            <a:fillRect/>
          </a:stretch>
        </p:blipFill>
        <p:spPr>
          <a:xfrm>
            <a:off x="567543" y="1181366"/>
            <a:ext cx="8119257" cy="4188649"/>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par>
                                <p:cTn id="7" presetID="10" presetClass="exit" presetSubtype="0" fill="hold" nodeType="withEffect">
                                  <p:stCondLst>
                                    <p:cond delay="11000"/>
                                  </p:stCondLst>
                                  <p:childTnLst>
                                    <p:animEffect transition="out" filter="fade">
                                      <p:cBhvr>
                                        <p:cTn id="8" dur="3000"/>
                                        <p:tgtEl>
                                          <p:spTgt spid="6"/>
                                        </p:tgtEl>
                                      </p:cBhvr>
                                    </p:animEffect>
                                    <p:set>
                                      <p:cBhvr>
                                        <p:cTn id="9"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47700"/>
            <a:ext cx="8839041" cy="4787814"/>
          </a:xfrm>
          <a:prstGeom prst="rect">
            <a:avLst/>
          </a:prstGeom>
        </p:spPr>
      </p:pic>
      <p:pic>
        <p:nvPicPr>
          <p:cNvPr id="3" name="Record_0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152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32000"/>
    </mc:Choice>
    <mc:Fallback xmlns="">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2447</TotalTime>
  <Words>677</Words>
  <Application>Microsoft Office PowerPoint</Application>
  <PresentationFormat>On-screen Show (16:10)</PresentationFormat>
  <Paragraphs>81</Paragraphs>
  <Slides>11</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PowerPoint Presentation</vt:lpstr>
      <vt:lpstr>RADV Application  Walk-Through</vt:lpstr>
      <vt:lpstr>PowerPoint Presentation</vt:lpstr>
      <vt:lpstr>Candidate Risk Score Meter</vt:lpstr>
      <vt:lpstr>PowerPoint Presentation</vt:lpstr>
      <vt:lpstr>Final Version of the RADV Tool</vt:lpstr>
      <vt:lpstr>Project Post-Mortem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Jamie Richgels</cp:lastModifiedBy>
  <cp:revision>125</cp:revision>
  <cp:lastPrinted>2016-04-18T15:52:12Z</cp:lastPrinted>
  <dcterms:created xsi:type="dcterms:W3CDTF">2016-03-03T13:39:38Z</dcterms:created>
  <dcterms:modified xsi:type="dcterms:W3CDTF">2016-04-28T04:10:41Z</dcterms:modified>
</cp:coreProperties>
</file>